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72" r:id="rId3"/>
    <p:sldId id="264" r:id="rId4"/>
    <p:sldId id="273" r:id="rId5"/>
    <p:sldId id="263" r:id="rId6"/>
    <p:sldId id="271" r:id="rId7"/>
    <p:sldId id="275" r:id="rId8"/>
    <p:sldId id="276" r:id="rId9"/>
    <p:sldId id="289" r:id="rId10"/>
    <p:sldId id="291" r:id="rId11"/>
    <p:sldId id="277" r:id="rId12"/>
    <p:sldId id="296" r:id="rId13"/>
    <p:sldId id="279" r:id="rId14"/>
    <p:sldId id="265" r:id="rId15"/>
    <p:sldId id="26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National</c:v>
                </c:pt>
              </c:strCache>
            </c:strRef>
          </c:tx>
          <c:cat>
            <c:numRef>
              <c:f>Sheet1!$A$2:$A$5</c:f>
              <c:numCache>
                <c:formatCode>General</c:formatCode>
                <c:ptCount val="4"/>
                <c:pt idx="0">
                  <c:v>1991</c:v>
                </c:pt>
                <c:pt idx="1">
                  <c:v>1996</c:v>
                </c:pt>
                <c:pt idx="2">
                  <c:v>2001</c:v>
                </c:pt>
                <c:pt idx="3">
                  <c:v>2010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8.9</c:v>
                </c:pt>
                <c:pt idx="1">
                  <c:v>7.3</c:v>
                </c:pt>
                <c:pt idx="2">
                  <c:v>6.8</c:v>
                </c:pt>
                <c:pt idx="3">
                  <c:v>6.1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DC</c:v>
                </c:pt>
              </c:strCache>
            </c:strRef>
          </c:tx>
          <c:cat>
            <c:numRef>
              <c:f>Sheet1!$A$2:$A$5</c:f>
              <c:numCache>
                <c:formatCode>General</c:formatCode>
                <c:ptCount val="4"/>
                <c:pt idx="0">
                  <c:v>1991</c:v>
                </c:pt>
                <c:pt idx="1">
                  <c:v>1996</c:v>
                </c:pt>
                <c:pt idx="2">
                  <c:v>2001</c:v>
                </c:pt>
                <c:pt idx="3">
                  <c:v>2010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 formatCode="0.0">
                  <c:v>21</c:v>
                </c:pt>
                <c:pt idx="1">
                  <c:v>14.4</c:v>
                </c:pt>
                <c:pt idx="2">
                  <c:v>10.6</c:v>
                </c:pt>
                <c:pt idx="3" formatCode="0.0">
                  <c:v>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Ward 5</c:v>
                </c:pt>
              </c:strCache>
            </c:strRef>
          </c:tx>
          <c:cat>
            <c:numRef>
              <c:f>Sheet1!$A$2:$A$5</c:f>
              <c:numCache>
                <c:formatCode>General</c:formatCode>
                <c:ptCount val="4"/>
                <c:pt idx="0">
                  <c:v>1991</c:v>
                </c:pt>
                <c:pt idx="1">
                  <c:v>1996</c:v>
                </c:pt>
                <c:pt idx="2">
                  <c:v>2001</c:v>
                </c:pt>
                <c:pt idx="3">
                  <c:v>2010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1">
                  <c:v>15.9</c:v>
                </c:pt>
                <c:pt idx="2">
                  <c:v>13.5</c:v>
                </c:pt>
                <c:pt idx="3">
                  <c:v>10.3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Ward 6</c:v>
                </c:pt>
              </c:strCache>
            </c:strRef>
          </c:tx>
          <c:cat>
            <c:numRef>
              <c:f>Sheet1!$A$2:$A$5</c:f>
              <c:numCache>
                <c:formatCode>General</c:formatCode>
                <c:ptCount val="4"/>
                <c:pt idx="0">
                  <c:v>1991</c:v>
                </c:pt>
                <c:pt idx="1">
                  <c:v>1996</c:v>
                </c:pt>
                <c:pt idx="2">
                  <c:v>2001</c:v>
                </c:pt>
                <c:pt idx="3">
                  <c:v>2010</c:v>
                </c:pt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1">
                  <c:v>16.5</c:v>
                </c:pt>
                <c:pt idx="2">
                  <c:v>18.5</c:v>
                </c:pt>
                <c:pt idx="3">
                  <c:v>9.8000000000000007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Ward 7</c:v>
                </c:pt>
              </c:strCache>
            </c:strRef>
          </c:tx>
          <c:cat>
            <c:numRef>
              <c:f>Sheet1!$A$2:$A$5</c:f>
              <c:numCache>
                <c:formatCode>General</c:formatCode>
                <c:ptCount val="4"/>
                <c:pt idx="0">
                  <c:v>1991</c:v>
                </c:pt>
                <c:pt idx="1">
                  <c:v>1996</c:v>
                </c:pt>
                <c:pt idx="2">
                  <c:v>2001</c:v>
                </c:pt>
                <c:pt idx="3">
                  <c:v>2010</c:v>
                </c:pt>
              </c:numCache>
            </c:numRef>
          </c:cat>
          <c:val>
            <c:numRef>
              <c:f>Sheet1!$F$2:$F$5</c:f>
              <c:numCache>
                <c:formatCode>General</c:formatCode>
                <c:ptCount val="4"/>
                <c:pt idx="1">
                  <c:v>20.6</c:v>
                </c:pt>
                <c:pt idx="2">
                  <c:v>12.1</c:v>
                </c:pt>
                <c:pt idx="3">
                  <c:v>6.6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Ward 8</c:v>
                </c:pt>
              </c:strCache>
            </c:strRef>
          </c:tx>
          <c:cat>
            <c:numRef>
              <c:f>Sheet1!$A$2:$A$5</c:f>
              <c:numCache>
                <c:formatCode>General</c:formatCode>
                <c:ptCount val="4"/>
                <c:pt idx="0">
                  <c:v>1991</c:v>
                </c:pt>
                <c:pt idx="1">
                  <c:v>1996</c:v>
                </c:pt>
                <c:pt idx="2">
                  <c:v>2001</c:v>
                </c:pt>
                <c:pt idx="3">
                  <c:v>2010</c:v>
                </c:pt>
              </c:numCache>
            </c:numRef>
          </c:cat>
          <c:val>
            <c:numRef>
              <c:f>Sheet1!$G$2:$G$5</c:f>
              <c:numCache>
                <c:formatCode>General</c:formatCode>
                <c:ptCount val="4"/>
                <c:pt idx="1">
                  <c:v>17.399999999999999</c:v>
                </c:pt>
                <c:pt idx="2">
                  <c:v>23.1</c:v>
                </c:pt>
                <c:pt idx="3">
                  <c:v>10.4</c:v>
                </c:pt>
              </c:numCache>
            </c:numRef>
          </c:val>
        </c:ser>
        <c:dLbls/>
        <c:marker val="1"/>
        <c:axId val="73130368"/>
        <c:axId val="73131904"/>
      </c:lineChart>
      <c:catAx>
        <c:axId val="73130368"/>
        <c:scaling>
          <c:orientation val="minMax"/>
        </c:scaling>
        <c:axPos val="b"/>
        <c:numFmt formatCode="General" sourceLinked="1"/>
        <c:tickLblPos val="nextTo"/>
        <c:crossAx val="73131904"/>
        <c:crosses val="autoZero"/>
        <c:auto val="1"/>
        <c:lblAlgn val="ctr"/>
        <c:lblOffset val="100"/>
      </c:catAx>
      <c:valAx>
        <c:axId val="73131904"/>
        <c:scaling>
          <c:orientation val="minMax"/>
          <c:max val="25"/>
          <c:min val="5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 sz="1000"/>
                </a:pPr>
                <a:r>
                  <a:rPr lang="en-US" sz="1000" dirty="0" smtClean="0"/>
                  <a:t>Infant Mortality</a:t>
                </a:r>
                <a:r>
                  <a:rPr lang="en-US" sz="1000" baseline="0" dirty="0" smtClean="0"/>
                  <a:t> Rate</a:t>
                </a:r>
                <a:r>
                  <a:rPr lang="en-US" sz="1000" dirty="0" smtClean="0"/>
                  <a:t> </a:t>
                </a:r>
                <a:endParaRPr lang="en-US" sz="1000" dirty="0"/>
              </a:p>
            </c:rich>
          </c:tx>
          <c:layout/>
        </c:title>
        <c:numFmt formatCode="General" sourceLinked="1"/>
        <c:tickLblPos val="nextTo"/>
        <c:crossAx val="73130368"/>
        <c:crosses val="autoZero"/>
        <c:crossBetween val="between"/>
        <c:majorUnit val="5"/>
      </c:valAx>
      <c:dTable>
        <c:showHorzBorder val="1"/>
        <c:showVertBorder val="1"/>
        <c:showOutline val="1"/>
        <c:showKeys val="1"/>
      </c:dTable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8B991B-D926-401C-B591-67AF97780DC4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87F943-3145-4126-9289-2D0048FF9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1240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BCA64F-5597-43A6-A976-667E89EA7370}" type="slidenum">
              <a:rPr lang="en-US"/>
              <a:pPr/>
              <a:t>2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5608F4-F23F-4DAF-9A50-7B83088DDB34}" type="slidenum">
              <a:rPr lang="en-US"/>
              <a:pPr/>
              <a:t>4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283161-3312-4C5D-A5B4-584342710D4A}" type="slidenum">
              <a:rPr lang="en-US"/>
              <a:pPr/>
              <a:t>7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8F568A-EE50-4F36-BF6E-3B14F103B54C}" type="slidenum">
              <a:rPr lang="en-US"/>
              <a:pPr/>
              <a:t>8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3956EB-EFBE-4001-9E0C-2423FF0098B1}" type="slidenum">
              <a:rPr lang="en-US"/>
              <a:pPr/>
              <a:t>11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60FCCD-D67B-4385-BA54-D1BC29C4AD1E}" type="slidenum">
              <a:rPr lang="en-US"/>
              <a:pPr/>
              <a:t>13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2DF129-4720-485C-B113-58E13B3E3CA7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6B902E-5EB5-4445-84E5-EF4D81754E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2DF129-4720-485C-B113-58E13B3E3CA7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6B902E-5EB5-4445-84E5-EF4D81754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2DF129-4720-485C-B113-58E13B3E3CA7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6B902E-5EB5-4445-84E5-EF4D81754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2DF129-4720-485C-B113-58E13B3E3CA7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6B902E-5EB5-4445-84E5-EF4D81754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2DF129-4720-485C-B113-58E13B3E3CA7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6B902E-5EB5-4445-84E5-EF4D81754E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2DF129-4720-485C-B113-58E13B3E3CA7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6B902E-5EB5-4445-84E5-EF4D81754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2DF129-4720-485C-B113-58E13B3E3CA7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6B902E-5EB5-4445-84E5-EF4D81754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2DF129-4720-485C-B113-58E13B3E3CA7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6B902E-5EB5-4445-84E5-EF4D81754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2DF129-4720-485C-B113-58E13B3E3CA7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6B902E-5EB5-4445-84E5-EF4D81754E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2DF129-4720-485C-B113-58E13B3E3CA7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6B902E-5EB5-4445-84E5-EF4D81754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2DF129-4720-485C-B113-58E13B3E3CA7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6B902E-5EB5-4445-84E5-EF4D81754E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A2DF129-4720-485C-B113-58E13B3E3CA7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86B902E-5EB5-4445-84E5-EF4D81754E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Healthy Start in the District of Columbia	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286000"/>
            <a:ext cx="7406640" cy="1752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Karen P. Watts, RNC, FAHM, PMP</a:t>
            </a:r>
          </a:p>
          <a:p>
            <a:r>
              <a:rPr lang="en-US" dirty="0" smtClean="0"/>
              <a:t>Chief, </a:t>
            </a:r>
            <a:r>
              <a:rPr lang="en-US" dirty="0" err="1" smtClean="0"/>
              <a:t>Perinatal</a:t>
            </a:r>
            <a:r>
              <a:rPr lang="en-US" dirty="0" smtClean="0"/>
              <a:t> and Infant Health Bureau</a:t>
            </a:r>
          </a:p>
          <a:p>
            <a:r>
              <a:rPr lang="en-US" dirty="0" smtClean="0"/>
              <a:t>DC Department of Health</a:t>
            </a:r>
          </a:p>
          <a:p>
            <a:r>
              <a:rPr lang="en-US" dirty="0" smtClean="0"/>
              <a:t>Community Health Administration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7" descr="PPT Deck 1.jpg"/>
          <p:cNvPicPr>
            <a:picLocks noChangeAspect="1"/>
          </p:cNvPicPr>
          <p:nvPr/>
        </p:nvPicPr>
        <p:blipFill>
          <a:blip r:embed="rId2" cstate="print"/>
          <a:srcRect t="85329"/>
          <a:stretch>
            <a:fillRect/>
          </a:stretch>
        </p:blipFill>
        <p:spPr bwMode="auto">
          <a:xfrm>
            <a:off x="990600" y="5968947"/>
            <a:ext cx="8153400" cy="889053"/>
          </a:xfrm>
          <a:prstGeom prst="rect">
            <a:avLst/>
          </a:prstGeom>
          <a:solidFill>
            <a:srgbClr val="192F78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8" name="Picture 9" descr="PPT Deck 1.jpg"/>
          <p:cNvPicPr>
            <a:picLocks noChangeAspect="1"/>
          </p:cNvPicPr>
          <p:nvPr/>
        </p:nvPicPr>
        <p:blipFill>
          <a:blip r:embed="rId3" cstate="print"/>
          <a:srcRect l="39075" t="43951" b="15062"/>
          <a:stretch>
            <a:fillRect/>
          </a:stretch>
        </p:blipFill>
        <p:spPr bwMode="auto">
          <a:xfrm>
            <a:off x="5486400" y="4191000"/>
            <a:ext cx="3421063" cy="1726126"/>
          </a:xfrm>
          <a:prstGeom prst="rect">
            <a:avLst/>
          </a:prstGeom>
          <a:solidFill>
            <a:srgbClr val="192F78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0281" t="9969" r="16823" b="33956"/>
          <a:stretch>
            <a:fillRect/>
          </a:stretch>
        </p:blipFill>
        <p:spPr bwMode="auto">
          <a:xfrm>
            <a:off x="1295400" y="1752600"/>
            <a:ext cx="5943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200" dirty="0" smtClean="0"/>
              <a:t>Maternal Outreach Mobile Van</a:t>
            </a:r>
            <a:br>
              <a:rPr lang="en-US" sz="4200" dirty="0" smtClean="0"/>
            </a:br>
            <a:r>
              <a:rPr lang="en-US" sz="4200" dirty="0" smtClean="0">
                <a:solidFill>
                  <a:schemeClr val="tx1"/>
                </a:solidFill>
              </a:rPr>
              <a:t>Present</a:t>
            </a:r>
            <a:endParaRPr lang="en-US" sz="4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277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Management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Case Managers</a:t>
            </a:r>
          </a:p>
          <a:p>
            <a:pPr lvl="1"/>
            <a:r>
              <a:rPr lang="en-US" dirty="0"/>
              <a:t>Nurses</a:t>
            </a:r>
          </a:p>
          <a:p>
            <a:pPr lvl="1"/>
            <a:r>
              <a:rPr lang="en-US" dirty="0"/>
              <a:t>Family Support Workers</a:t>
            </a:r>
          </a:p>
          <a:p>
            <a:r>
              <a:rPr lang="en-US" dirty="0"/>
              <a:t>Home Visitation</a:t>
            </a:r>
          </a:p>
          <a:p>
            <a:r>
              <a:rPr lang="en-US" dirty="0"/>
              <a:t>Referral Management</a:t>
            </a:r>
          </a:p>
          <a:p>
            <a:r>
              <a:rPr lang="en-US" dirty="0"/>
              <a:t>Health Education </a:t>
            </a:r>
            <a:r>
              <a:rPr lang="en-US" dirty="0" smtClean="0"/>
              <a:t>and Training</a:t>
            </a:r>
          </a:p>
          <a:p>
            <a:pPr lvl="1"/>
            <a:r>
              <a:rPr lang="en-US" dirty="0" smtClean="0"/>
              <a:t>Parenting</a:t>
            </a:r>
          </a:p>
          <a:p>
            <a:pPr lvl="1"/>
            <a:r>
              <a:rPr lang="en-US" dirty="0" smtClean="0"/>
              <a:t>Breastfeeding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2866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4100" dirty="0" smtClean="0"/>
              <a:t>Male Outreach/Case Management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Health Fairs</a:t>
            </a:r>
          </a:p>
          <a:p>
            <a:pPr eaLnBrk="1" hangingPunct="1"/>
            <a:r>
              <a:rPr lang="en-US" dirty="0" smtClean="0"/>
              <a:t>Health Screening</a:t>
            </a:r>
          </a:p>
          <a:p>
            <a:pPr eaLnBrk="1" hangingPunct="1"/>
            <a:r>
              <a:rPr lang="en-US" dirty="0" smtClean="0"/>
              <a:t>Case Manage Men with children &lt; 1 year</a:t>
            </a:r>
          </a:p>
          <a:p>
            <a:pPr eaLnBrk="1" hangingPunct="1"/>
            <a:r>
              <a:rPr lang="en-US" dirty="0" smtClean="0"/>
              <a:t>Job Skills Training Referral</a:t>
            </a:r>
          </a:p>
          <a:p>
            <a:pPr eaLnBrk="1" hangingPunct="1"/>
            <a:r>
              <a:rPr lang="en-US" dirty="0" smtClean="0"/>
              <a:t>Support to Obtain GED</a:t>
            </a:r>
          </a:p>
          <a:p>
            <a:pPr eaLnBrk="1" hangingPunct="1"/>
            <a:r>
              <a:rPr lang="en-US" dirty="0" smtClean="0"/>
              <a:t>Health Education</a:t>
            </a:r>
          </a:p>
          <a:p>
            <a:pPr eaLnBrk="1" hangingPunct="1"/>
            <a:r>
              <a:rPr lang="en-US" dirty="0" smtClean="0"/>
              <a:t>Referral Management</a:t>
            </a:r>
          </a:p>
        </p:txBody>
      </p:sp>
    </p:spTree>
    <p:extLst>
      <p:ext uri="{BB962C8B-B14F-4D97-AF65-F5344CB8AC3E}">
        <p14:creationId xmlns:p14="http://schemas.microsoft.com/office/powerpoint/2010/main" xmlns="" val="345684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Education and Training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Stress Workshops</a:t>
            </a:r>
          </a:p>
          <a:p>
            <a:r>
              <a:rPr lang="en-US"/>
              <a:t>Parenting Classes</a:t>
            </a:r>
          </a:p>
          <a:p>
            <a:r>
              <a:rPr lang="en-US"/>
              <a:t>Sudden Infant Death Syndrome (SIDS) Classes</a:t>
            </a:r>
          </a:p>
          <a:p>
            <a:r>
              <a:rPr lang="en-US"/>
              <a:t>Fetal Alcohol Syndrome Classes</a:t>
            </a:r>
          </a:p>
          <a:p>
            <a:r>
              <a:rPr lang="en-US"/>
              <a:t>Smoking Cessation Classes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129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Conferences/Seminars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2009 – Building Healthier Communities Through the Power of Effective Networking</a:t>
            </a:r>
          </a:p>
          <a:p>
            <a:r>
              <a:rPr lang="en-US" dirty="0" smtClean="0"/>
              <a:t>2010 – Fetal Alcohol Spectrum Disorder</a:t>
            </a:r>
          </a:p>
          <a:p>
            <a:r>
              <a:rPr lang="en-US" dirty="0" smtClean="0"/>
              <a:t>2011 – From Here to Paternity</a:t>
            </a:r>
          </a:p>
          <a:p>
            <a:r>
              <a:rPr lang="en-US" dirty="0" smtClean="0"/>
              <a:t>2011 – Refining Service Delivery in the Community</a:t>
            </a:r>
          </a:p>
          <a:p>
            <a:r>
              <a:rPr lang="en-US" dirty="0" smtClean="0"/>
              <a:t>26 Sep 12 – Reducing the Stigma of Mental Health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10 Dec 12 – Understanding the DC Roadmap of Newborn Hearing Screening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Left Brace 3"/>
          <p:cNvSpPr/>
          <p:nvPr/>
        </p:nvSpPr>
        <p:spPr>
          <a:xfrm>
            <a:off x="1295400" y="5202450"/>
            <a:ext cx="381000" cy="5715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16-Point Star 5"/>
          <p:cNvSpPr/>
          <p:nvPr/>
        </p:nvSpPr>
        <p:spPr>
          <a:xfrm>
            <a:off x="76200" y="4764300"/>
            <a:ext cx="1219200" cy="1447800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7866239">
            <a:off x="16556" y="5259011"/>
            <a:ext cx="13039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Save the Date</a:t>
            </a:r>
            <a:endParaRPr lang="en-US" sz="14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 txBox="1">
            <a:spLocks noChangeArrowheads="1"/>
          </p:cNvSpPr>
          <p:nvPr/>
        </p:nvSpPr>
        <p:spPr>
          <a:xfrm>
            <a:off x="609600" y="838200"/>
            <a:ext cx="8229600" cy="5334000"/>
          </a:xfrm>
          <a:prstGeom prst="rect">
            <a:avLst/>
          </a:prstGeom>
          <a:ln/>
        </p:spPr>
        <p:txBody>
          <a:bodyPr tIns="63000" anchor="t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0000"/>
              <a:tabLst>
                <a:tab pos="342900" algn="l"/>
                <a:tab pos="882650" algn="l"/>
                <a:tab pos="1797050" algn="l"/>
                <a:tab pos="2711450" algn="l"/>
                <a:tab pos="3625850" algn="l"/>
                <a:tab pos="4540250" algn="l"/>
                <a:tab pos="5454650" algn="l"/>
                <a:tab pos="6369050" algn="l"/>
                <a:tab pos="7283450" algn="l"/>
                <a:tab pos="8197850" algn="l"/>
                <a:tab pos="9112250" algn="l"/>
                <a:tab pos="10026650" algn="l"/>
                <a:tab pos="10028238" algn="l"/>
                <a:tab pos="10485438" algn="l"/>
                <a:tab pos="10487025" algn="l"/>
                <a:tab pos="10488613" algn="l"/>
                <a:tab pos="10490200" algn="l"/>
                <a:tab pos="10491788" algn="l"/>
                <a:tab pos="10493375" algn="l"/>
                <a:tab pos="10494963" algn="l"/>
                <a:tab pos="10496550" algn="l"/>
                <a:tab pos="10498138" algn="l"/>
                <a:tab pos="10499725" algn="l"/>
                <a:tab pos="10501313" algn="l"/>
                <a:tab pos="10502900" algn="l"/>
                <a:tab pos="10504488" algn="l"/>
                <a:tab pos="10506075" algn="l"/>
                <a:tab pos="10507663" algn="l"/>
                <a:tab pos="10509250" algn="l"/>
                <a:tab pos="10510838" algn="l"/>
                <a:tab pos="10512425" algn="l"/>
                <a:tab pos="10514013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DC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Healthy Start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0000"/>
              <a:tabLst>
                <a:tab pos="342900" algn="l"/>
                <a:tab pos="882650" algn="l"/>
                <a:tab pos="1797050" algn="l"/>
                <a:tab pos="2711450" algn="l"/>
                <a:tab pos="3625850" algn="l"/>
                <a:tab pos="4540250" algn="l"/>
                <a:tab pos="5454650" algn="l"/>
                <a:tab pos="6369050" algn="l"/>
                <a:tab pos="7283450" algn="l"/>
                <a:tab pos="8197850" algn="l"/>
                <a:tab pos="9112250" algn="l"/>
                <a:tab pos="10026650" algn="l"/>
                <a:tab pos="10028238" algn="l"/>
                <a:tab pos="10485438" algn="l"/>
                <a:tab pos="10487025" algn="l"/>
                <a:tab pos="10488613" algn="l"/>
                <a:tab pos="10490200" algn="l"/>
                <a:tab pos="10491788" algn="l"/>
                <a:tab pos="10493375" algn="l"/>
                <a:tab pos="10494963" algn="l"/>
                <a:tab pos="10496550" algn="l"/>
                <a:tab pos="10498138" algn="l"/>
                <a:tab pos="10499725" algn="l"/>
                <a:tab pos="10501313" algn="l"/>
                <a:tab pos="10502900" algn="l"/>
                <a:tab pos="10504488" algn="l"/>
                <a:tab pos="10506075" algn="l"/>
                <a:tab pos="10507663" algn="l"/>
                <a:tab pos="10509250" algn="l"/>
                <a:tab pos="10510838" algn="l"/>
                <a:tab pos="10512425" algn="l"/>
                <a:tab pos="10514013" algn="l"/>
              </a:tabLst>
              <a:defRPr/>
            </a:pPr>
            <a:r>
              <a:rPr lang="en-US" sz="3600" b="1" dirty="0">
                <a:solidFill>
                  <a:srgbClr val="FFFFFF"/>
                </a:solidFill>
              </a:rPr>
              <a:t>	</a:t>
            </a:r>
            <a:r>
              <a:rPr kumimoji="0" lang="en-US" sz="360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Working to improve birth outcomes in the District!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>
                <a:tab pos="342900" algn="l"/>
                <a:tab pos="882650" algn="l"/>
                <a:tab pos="1797050" algn="l"/>
                <a:tab pos="2711450" algn="l"/>
                <a:tab pos="3625850" algn="l"/>
                <a:tab pos="4540250" algn="l"/>
                <a:tab pos="5454650" algn="l"/>
                <a:tab pos="6369050" algn="l"/>
                <a:tab pos="7283450" algn="l"/>
                <a:tab pos="8197850" algn="l"/>
                <a:tab pos="9112250" algn="l"/>
                <a:tab pos="10026650" algn="l"/>
                <a:tab pos="10028238" algn="l"/>
                <a:tab pos="10485438" algn="l"/>
                <a:tab pos="10487025" algn="l"/>
                <a:tab pos="10488613" algn="l"/>
                <a:tab pos="10490200" algn="l"/>
                <a:tab pos="10491788" algn="l"/>
                <a:tab pos="10493375" algn="l"/>
                <a:tab pos="10494963" algn="l"/>
                <a:tab pos="10496550" algn="l"/>
                <a:tab pos="10498138" algn="l"/>
                <a:tab pos="10499725" algn="l"/>
                <a:tab pos="10501313" algn="l"/>
                <a:tab pos="10502900" algn="l"/>
                <a:tab pos="10504488" algn="l"/>
                <a:tab pos="10506075" algn="l"/>
                <a:tab pos="10507663" algn="l"/>
                <a:tab pos="10509250" algn="l"/>
                <a:tab pos="10510838" algn="l"/>
                <a:tab pos="10512425" algn="l"/>
                <a:tab pos="10514013" algn="l"/>
              </a:tabLst>
              <a:defRPr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>
                <a:tab pos="342900" algn="l"/>
                <a:tab pos="882650" algn="l"/>
                <a:tab pos="1797050" algn="l"/>
                <a:tab pos="2711450" algn="l"/>
                <a:tab pos="3625850" algn="l"/>
                <a:tab pos="4540250" algn="l"/>
                <a:tab pos="5454650" algn="l"/>
                <a:tab pos="6369050" algn="l"/>
                <a:tab pos="7283450" algn="l"/>
                <a:tab pos="8197850" algn="l"/>
                <a:tab pos="9112250" algn="l"/>
                <a:tab pos="10026650" algn="l"/>
                <a:tab pos="10028238" algn="l"/>
                <a:tab pos="10485438" algn="l"/>
                <a:tab pos="10487025" algn="l"/>
                <a:tab pos="10488613" algn="l"/>
                <a:tab pos="10490200" algn="l"/>
                <a:tab pos="10491788" algn="l"/>
                <a:tab pos="10493375" algn="l"/>
                <a:tab pos="10494963" algn="l"/>
                <a:tab pos="10496550" algn="l"/>
                <a:tab pos="10498138" algn="l"/>
                <a:tab pos="10499725" algn="l"/>
                <a:tab pos="10501313" algn="l"/>
                <a:tab pos="10502900" algn="l"/>
                <a:tab pos="10504488" algn="l"/>
                <a:tab pos="10506075" algn="l"/>
                <a:tab pos="10507663" algn="l"/>
                <a:tab pos="10509250" algn="l"/>
                <a:tab pos="10510838" algn="l"/>
                <a:tab pos="10512425" algn="l"/>
                <a:tab pos="10514013" algn="l"/>
              </a:tabLst>
              <a:defRPr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>
                <a:tab pos="342900" algn="l"/>
                <a:tab pos="882650" algn="l"/>
                <a:tab pos="1797050" algn="l"/>
                <a:tab pos="2711450" algn="l"/>
                <a:tab pos="3625850" algn="l"/>
                <a:tab pos="4540250" algn="l"/>
                <a:tab pos="5454650" algn="l"/>
                <a:tab pos="6369050" algn="l"/>
                <a:tab pos="7283450" algn="l"/>
                <a:tab pos="8197850" algn="l"/>
                <a:tab pos="9112250" algn="l"/>
                <a:tab pos="10026650" algn="l"/>
                <a:tab pos="10028238" algn="l"/>
                <a:tab pos="10485438" algn="l"/>
                <a:tab pos="10487025" algn="l"/>
                <a:tab pos="10488613" algn="l"/>
                <a:tab pos="10490200" algn="l"/>
                <a:tab pos="10491788" algn="l"/>
                <a:tab pos="10493375" algn="l"/>
                <a:tab pos="10494963" algn="l"/>
                <a:tab pos="10496550" algn="l"/>
                <a:tab pos="10498138" algn="l"/>
                <a:tab pos="10499725" algn="l"/>
                <a:tab pos="10501313" algn="l"/>
                <a:tab pos="10502900" algn="l"/>
                <a:tab pos="10504488" algn="l"/>
                <a:tab pos="10506075" algn="l"/>
                <a:tab pos="10507663" algn="l"/>
                <a:tab pos="10509250" algn="l"/>
                <a:tab pos="10510838" algn="l"/>
                <a:tab pos="10512425" algn="l"/>
                <a:tab pos="10514013" algn="l"/>
              </a:tabLst>
              <a:defRPr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>
                <a:tab pos="342900" algn="l"/>
                <a:tab pos="882650" algn="l"/>
                <a:tab pos="1797050" algn="l"/>
                <a:tab pos="2711450" algn="l"/>
                <a:tab pos="3625850" algn="l"/>
                <a:tab pos="4540250" algn="l"/>
                <a:tab pos="5454650" algn="l"/>
                <a:tab pos="6369050" algn="l"/>
                <a:tab pos="7283450" algn="l"/>
                <a:tab pos="8197850" algn="l"/>
                <a:tab pos="9112250" algn="l"/>
                <a:tab pos="10026650" algn="l"/>
                <a:tab pos="10028238" algn="l"/>
                <a:tab pos="10485438" algn="l"/>
                <a:tab pos="10487025" algn="l"/>
                <a:tab pos="10488613" algn="l"/>
                <a:tab pos="10490200" algn="l"/>
                <a:tab pos="10491788" algn="l"/>
                <a:tab pos="10493375" algn="l"/>
                <a:tab pos="10494963" algn="l"/>
                <a:tab pos="10496550" algn="l"/>
                <a:tab pos="10498138" algn="l"/>
                <a:tab pos="10499725" algn="l"/>
                <a:tab pos="10501313" algn="l"/>
                <a:tab pos="10502900" algn="l"/>
                <a:tab pos="10504488" algn="l"/>
                <a:tab pos="10506075" algn="l"/>
                <a:tab pos="10507663" algn="l"/>
                <a:tab pos="10509250" algn="l"/>
                <a:tab pos="10510838" algn="l"/>
                <a:tab pos="10512425" algn="l"/>
                <a:tab pos="10514013" algn="l"/>
              </a:tabLst>
              <a:defRPr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0000"/>
              <a:tabLst>
                <a:tab pos="342900" algn="l"/>
                <a:tab pos="882650" algn="l"/>
                <a:tab pos="1797050" algn="l"/>
                <a:tab pos="2711450" algn="l"/>
                <a:tab pos="3625850" algn="l"/>
                <a:tab pos="4540250" algn="l"/>
                <a:tab pos="5454650" algn="l"/>
                <a:tab pos="6369050" algn="l"/>
                <a:tab pos="7283450" algn="l"/>
                <a:tab pos="8197850" algn="l"/>
                <a:tab pos="9112250" algn="l"/>
                <a:tab pos="10026650" algn="l"/>
                <a:tab pos="10028238" algn="l"/>
                <a:tab pos="10485438" algn="l"/>
                <a:tab pos="10487025" algn="l"/>
                <a:tab pos="10488613" algn="l"/>
                <a:tab pos="10490200" algn="l"/>
                <a:tab pos="10491788" algn="l"/>
                <a:tab pos="10493375" algn="l"/>
                <a:tab pos="10494963" algn="l"/>
                <a:tab pos="10496550" algn="l"/>
                <a:tab pos="10498138" algn="l"/>
                <a:tab pos="10499725" algn="l"/>
                <a:tab pos="10501313" algn="l"/>
                <a:tab pos="10502900" algn="l"/>
                <a:tab pos="10504488" algn="l"/>
                <a:tab pos="10506075" algn="l"/>
                <a:tab pos="10507663" algn="l"/>
                <a:tab pos="10509250" algn="l"/>
                <a:tab pos="10510838" algn="l"/>
                <a:tab pos="10512425" algn="l"/>
                <a:tab pos="10514013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Questions???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>
                <a:tab pos="342900" algn="l"/>
                <a:tab pos="882650" algn="l"/>
                <a:tab pos="1797050" algn="l"/>
                <a:tab pos="2711450" algn="l"/>
                <a:tab pos="3625850" algn="l"/>
                <a:tab pos="4540250" algn="l"/>
                <a:tab pos="5454650" algn="l"/>
                <a:tab pos="6369050" algn="l"/>
                <a:tab pos="7283450" algn="l"/>
                <a:tab pos="8197850" algn="l"/>
                <a:tab pos="9112250" algn="l"/>
                <a:tab pos="10026650" algn="l"/>
                <a:tab pos="10028238" algn="l"/>
                <a:tab pos="10485438" algn="l"/>
                <a:tab pos="10487025" algn="l"/>
                <a:tab pos="10488613" algn="l"/>
                <a:tab pos="10490200" algn="l"/>
                <a:tab pos="10491788" algn="l"/>
                <a:tab pos="10493375" algn="l"/>
                <a:tab pos="10494963" algn="l"/>
                <a:tab pos="10496550" algn="l"/>
                <a:tab pos="10498138" algn="l"/>
                <a:tab pos="10499725" algn="l"/>
                <a:tab pos="10501313" algn="l"/>
                <a:tab pos="10502900" algn="l"/>
                <a:tab pos="10504488" algn="l"/>
                <a:tab pos="10506075" algn="l"/>
                <a:tab pos="10507663" algn="l"/>
                <a:tab pos="10509250" algn="l"/>
                <a:tab pos="10510838" algn="l"/>
                <a:tab pos="10512425" algn="l"/>
                <a:tab pos="10514013" algn="l"/>
              </a:tabLst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514600"/>
            <a:ext cx="6491288" cy="2524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smtClean="0"/>
              <a:t>DC Healthy </a:t>
            </a:r>
            <a:r>
              <a:rPr lang="en-US" dirty="0"/>
              <a:t>Start?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 program to </a:t>
            </a:r>
            <a:r>
              <a:rPr lang="en-US" dirty="0" smtClean="0"/>
              <a:t>address significant disparities in perinatal health in the District.</a:t>
            </a:r>
          </a:p>
          <a:p>
            <a:r>
              <a:rPr lang="en-US" dirty="0" smtClean="0"/>
              <a:t>Recruits pregnant </a:t>
            </a:r>
            <a:r>
              <a:rPr lang="en-US" dirty="0"/>
              <a:t>women and postpartum women with infants up to 3 months of age</a:t>
            </a:r>
          </a:p>
          <a:p>
            <a:pPr lvl="1"/>
            <a:r>
              <a:rPr lang="en-US" dirty="0"/>
              <a:t>DC residents</a:t>
            </a:r>
          </a:p>
          <a:p>
            <a:pPr lvl="1"/>
            <a:r>
              <a:rPr lang="en-US" dirty="0"/>
              <a:t>Low-income</a:t>
            </a:r>
          </a:p>
          <a:p>
            <a:r>
              <a:rPr lang="en-US" dirty="0"/>
              <a:t>Assists </a:t>
            </a:r>
            <a:r>
              <a:rPr lang="en-US" dirty="0" smtClean="0"/>
              <a:t>women to improve birth outcomes through education and empowerment.</a:t>
            </a:r>
          </a:p>
        </p:txBody>
      </p:sp>
    </p:spTree>
    <p:extLst>
      <p:ext uri="{BB962C8B-B14F-4D97-AF65-F5344CB8AC3E}">
        <p14:creationId xmlns:p14="http://schemas.microsoft.com/office/powerpoint/2010/main" xmlns="" val="392906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DC Healthy Start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Began 1991 in Wards 7 &amp; 8</a:t>
            </a:r>
          </a:p>
          <a:p>
            <a:endParaRPr lang="en-US" dirty="0" smtClean="0"/>
          </a:p>
          <a:p>
            <a:r>
              <a:rPr lang="en-US" dirty="0" smtClean="0"/>
              <a:t>Expanded to Wards 5 &amp; 6 in 1996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Services Available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Infant Mortality Rate </a:t>
            </a:r>
            <a:r>
              <a:rPr lang="en-US" dirty="0" smtClean="0"/>
              <a:t>(IMR) in </a:t>
            </a:r>
            <a:r>
              <a:rPr lang="en-US" dirty="0"/>
              <a:t>District 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1991 IMR – 21 deaths/1000 live births </a:t>
            </a:r>
          </a:p>
          <a:p>
            <a:pPr lvl="1"/>
            <a:r>
              <a:rPr lang="en-US" dirty="0" smtClean="0"/>
              <a:t>2010 IMR – 8 </a:t>
            </a:r>
            <a:r>
              <a:rPr lang="en-US" dirty="0"/>
              <a:t>deaths/1000 live </a:t>
            </a:r>
            <a:r>
              <a:rPr lang="en-US" dirty="0" smtClean="0"/>
              <a:t>births</a:t>
            </a:r>
            <a:endParaRPr lang="en-US" dirty="0"/>
          </a:p>
          <a:p>
            <a:r>
              <a:rPr lang="en-US" dirty="0"/>
              <a:t>Compared to White and Hispanic women, Black women have a higher rate of:</a:t>
            </a:r>
          </a:p>
          <a:p>
            <a:pPr lvl="1"/>
            <a:r>
              <a:rPr lang="en-US" dirty="0"/>
              <a:t>Premature infants</a:t>
            </a:r>
          </a:p>
          <a:p>
            <a:pPr lvl="1"/>
            <a:r>
              <a:rPr lang="en-US" dirty="0"/>
              <a:t>Low birth weight (&lt;5 </a:t>
            </a:r>
            <a:r>
              <a:rPr lang="en-US" dirty="0" smtClean="0"/>
              <a:t>lbs. </a:t>
            </a:r>
            <a:r>
              <a:rPr lang="en-US" dirty="0"/>
              <a:t>8 </a:t>
            </a:r>
            <a:r>
              <a:rPr lang="en-US" dirty="0" smtClean="0"/>
              <a:t>oz.) </a:t>
            </a:r>
            <a:r>
              <a:rPr lang="en-US" dirty="0"/>
              <a:t>and very low birth weights (&lt;3 </a:t>
            </a:r>
            <a:r>
              <a:rPr lang="en-US" dirty="0" smtClean="0"/>
              <a:t>lbs. </a:t>
            </a:r>
            <a:r>
              <a:rPr lang="en-US" dirty="0"/>
              <a:t>5 </a:t>
            </a:r>
            <a:r>
              <a:rPr lang="en-US" dirty="0" smtClean="0"/>
              <a:t>oz.)</a:t>
            </a:r>
            <a:endParaRPr lang="en-US" dirty="0"/>
          </a:p>
          <a:p>
            <a:pPr lvl="1"/>
            <a:r>
              <a:rPr lang="en-US" dirty="0"/>
              <a:t>Infant deaths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3081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Infant Mortality in DC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66800" y="1447800"/>
          <a:ext cx="77724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 Healthy Start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Outreach and Client Recruitment</a:t>
            </a:r>
          </a:p>
          <a:p>
            <a:r>
              <a:rPr lang="en-US" b="1" dirty="0" smtClean="0"/>
              <a:t>Case Management</a:t>
            </a:r>
          </a:p>
          <a:p>
            <a:pPr lvl="1"/>
            <a:r>
              <a:rPr lang="en-US" dirty="0" smtClean="0"/>
              <a:t>Women</a:t>
            </a:r>
          </a:p>
          <a:p>
            <a:pPr lvl="1"/>
            <a:r>
              <a:rPr lang="en-US" dirty="0" smtClean="0"/>
              <a:t>Men</a:t>
            </a:r>
          </a:p>
          <a:p>
            <a:pPr lvl="1"/>
            <a:r>
              <a:rPr lang="en-US" dirty="0" smtClean="0"/>
              <a:t>Parents as Teachers curriculum</a:t>
            </a:r>
          </a:p>
          <a:p>
            <a:pPr lvl="1"/>
            <a:r>
              <a:rPr lang="en-US" dirty="0" smtClean="0"/>
              <a:t>Screenings (i.e. depression, substance abuse, domestic violence, infant developmental, etc.)</a:t>
            </a:r>
          </a:p>
          <a:p>
            <a:pPr lvl="1"/>
            <a:r>
              <a:rPr lang="en-US" dirty="0" err="1"/>
              <a:t>Interconceptional</a:t>
            </a:r>
            <a:r>
              <a:rPr lang="en-US" dirty="0"/>
              <a:t> Care</a:t>
            </a:r>
          </a:p>
          <a:p>
            <a:r>
              <a:rPr lang="en-US" b="1" dirty="0" smtClean="0"/>
              <a:t>Health Education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200" dirty="0"/>
              <a:t>Outreach and Client Recruitment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Community Involvement</a:t>
            </a:r>
          </a:p>
          <a:p>
            <a:pPr lvl="1"/>
            <a:r>
              <a:rPr lang="en-US" dirty="0"/>
              <a:t>Sites (Residential and Community Based Organizations)</a:t>
            </a:r>
          </a:p>
          <a:p>
            <a:pPr lvl="1"/>
            <a:r>
              <a:rPr lang="en-US" dirty="0"/>
              <a:t>Health Fairs</a:t>
            </a:r>
          </a:p>
          <a:p>
            <a:pPr lvl="1"/>
            <a:r>
              <a:rPr lang="en-US" dirty="0"/>
              <a:t>Health Education and Training</a:t>
            </a:r>
          </a:p>
          <a:p>
            <a:pPr lvl="1"/>
            <a:r>
              <a:rPr lang="en-US" dirty="0"/>
              <a:t>Community Canvassing</a:t>
            </a:r>
          </a:p>
          <a:p>
            <a:r>
              <a:rPr lang="en-US" dirty="0"/>
              <a:t>Screenings</a:t>
            </a:r>
          </a:p>
          <a:p>
            <a:r>
              <a:rPr lang="en-US" dirty="0"/>
              <a:t>Maternal Outreach Mobile</a:t>
            </a:r>
          </a:p>
        </p:txBody>
      </p:sp>
    </p:spTree>
    <p:extLst>
      <p:ext uri="{BB962C8B-B14F-4D97-AF65-F5344CB8AC3E}">
        <p14:creationId xmlns:p14="http://schemas.microsoft.com/office/powerpoint/2010/main" xmlns="" val="334449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AutoShape 4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200" dirty="0"/>
              <a:t>Maternal Outreach Mobile </a:t>
            </a:r>
            <a:r>
              <a:rPr lang="en-US" sz="4200" dirty="0" smtClean="0"/>
              <a:t>Van</a:t>
            </a:r>
            <a:br>
              <a:rPr lang="en-US" sz="4200" dirty="0" smtClean="0"/>
            </a:br>
            <a:r>
              <a:rPr lang="en-US" sz="4200" dirty="0" smtClean="0"/>
              <a:t>Past</a:t>
            </a:r>
            <a:endParaRPr lang="en-US" sz="4200" dirty="0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855" t="35275" r="20436" b="22438"/>
          <a:stretch>
            <a:fillRect/>
          </a:stretch>
        </p:blipFill>
        <p:spPr bwMode="auto">
          <a:xfrm>
            <a:off x="685800" y="2590800"/>
            <a:ext cx="80010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4446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200" dirty="0" smtClean="0"/>
              <a:t>Maternal Outreach Mobile Van</a:t>
            </a:r>
            <a:br>
              <a:rPr lang="en-US" sz="4200" dirty="0" smtClean="0"/>
            </a:br>
            <a:r>
              <a:rPr lang="en-US" sz="4200" dirty="0" smtClean="0">
                <a:solidFill>
                  <a:schemeClr val="tx1"/>
                </a:solidFill>
              </a:rPr>
              <a:t>Present</a:t>
            </a:r>
            <a:endParaRPr lang="en-US" sz="42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2500" t="20833" r="15625" b="25000"/>
          <a:stretch>
            <a:fillRect/>
          </a:stretch>
        </p:blipFill>
        <p:spPr bwMode="auto">
          <a:xfrm>
            <a:off x="990600" y="2057400"/>
            <a:ext cx="7010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550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1374</TotalTime>
  <Words>376</Words>
  <Application>Microsoft Office PowerPoint</Application>
  <PresentationFormat>On-screen Show (4:3)</PresentationFormat>
  <Paragraphs>90</Paragraphs>
  <Slides>15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Solstice</vt:lpstr>
      <vt:lpstr>Healthy Start in the District of Columbia  </vt:lpstr>
      <vt:lpstr>What is DC Healthy Start?</vt:lpstr>
      <vt:lpstr>DC Healthy Start</vt:lpstr>
      <vt:lpstr>Why Are Services Available</vt:lpstr>
      <vt:lpstr>Infant Mortality in DC</vt:lpstr>
      <vt:lpstr>DC Healthy Start Components</vt:lpstr>
      <vt:lpstr>Outreach and Client Recruitment</vt:lpstr>
      <vt:lpstr>Maternal Outreach Mobile Van Past</vt:lpstr>
      <vt:lpstr>Maternal Outreach Mobile Van Present</vt:lpstr>
      <vt:lpstr>Maternal Outreach Mobile Van Present</vt:lpstr>
      <vt:lpstr>Case Management</vt:lpstr>
      <vt:lpstr>Male Outreach/Case Management</vt:lpstr>
      <vt:lpstr>Health Education and Training</vt:lpstr>
      <vt:lpstr>Conferences/Seminars</vt:lpstr>
      <vt:lpstr>Slide 15</vt:lpstr>
    </vt:vector>
  </TitlesOfParts>
  <Company>DC Government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Eliminating Infant Mortality in the District of Columbia</dc:title>
  <dc:creator>DC User</dc:creator>
  <cp:lastModifiedBy>DCXZ2R1</cp:lastModifiedBy>
  <cp:revision>79</cp:revision>
  <dcterms:created xsi:type="dcterms:W3CDTF">2012-09-11T15:35:04Z</dcterms:created>
  <dcterms:modified xsi:type="dcterms:W3CDTF">2012-11-27T11:54:26Z</dcterms:modified>
</cp:coreProperties>
</file>