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7315200" cy="9601200"/>
  <p:notesSz cx="6950075" cy="9236075"/>
  <p:defaultTextStyle>
    <a:defPPr>
      <a:defRPr lang="en-US"/>
    </a:defPPr>
    <a:lvl1pPr marL="0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7972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35944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53917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71889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89861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07833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25806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43778" algn="l" defTabSz="8359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B8F927"/>
    <a:srgbClr val="00FFCC"/>
    <a:srgbClr val="67F030"/>
    <a:srgbClr val="33CCCC"/>
    <a:srgbClr val="0099FF"/>
    <a:srgbClr val="FFD347"/>
    <a:srgbClr val="FF3399"/>
    <a:srgbClr val="FF66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15" autoAdjust="0"/>
  </p:normalViewPr>
  <p:slideViewPr>
    <p:cSldViewPr>
      <p:cViewPr>
        <p:scale>
          <a:sx n="100" d="100"/>
          <a:sy n="100" d="100"/>
        </p:scale>
        <p:origin x="-1818" y="-78"/>
      </p:cViewPr>
      <p:guideLst>
        <p:guide orient="horz" pos="3025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1699" cy="461804"/>
          </a:xfrm>
          <a:prstGeom prst="rect">
            <a:avLst/>
          </a:prstGeom>
        </p:spPr>
        <p:txBody>
          <a:bodyPr vert="horz" lIns="92479" tIns="46239" rIns="92479" bIns="4623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1804"/>
          </a:xfrm>
          <a:prstGeom prst="rect">
            <a:avLst/>
          </a:prstGeom>
        </p:spPr>
        <p:txBody>
          <a:bodyPr vert="horz" lIns="92479" tIns="46239" rIns="92479" bIns="46239" rtlCol="0"/>
          <a:lstStyle>
            <a:lvl1pPr algn="r">
              <a:defRPr sz="1200"/>
            </a:lvl1pPr>
          </a:lstStyle>
          <a:p>
            <a:fld id="{EB761149-8E88-432F-ACC0-C2BEF7006072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5825" y="692150"/>
            <a:ext cx="26384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9" tIns="46239" rIns="92479" bIns="4623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9" tIns="46239" rIns="92479" bIns="462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69"/>
            <a:ext cx="3011699" cy="461804"/>
          </a:xfrm>
          <a:prstGeom prst="rect">
            <a:avLst/>
          </a:prstGeom>
        </p:spPr>
        <p:txBody>
          <a:bodyPr vert="horz" lIns="92479" tIns="46239" rIns="92479" bIns="4623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2479" tIns="46239" rIns="92479" bIns="46239" rtlCol="0" anchor="b"/>
          <a:lstStyle>
            <a:lvl1pPr algn="r">
              <a:defRPr sz="1200"/>
            </a:lvl1pPr>
          </a:lstStyle>
          <a:p>
            <a:fld id="{4C55DE38-F69F-4071-9091-65CC4589F7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2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7972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5944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53917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71889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89861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07833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25806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43778" algn="l" defTabSz="8359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5825" y="692150"/>
            <a:ext cx="26384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5DE38-F69F-4071-9091-65CC4589F76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5825" y="692150"/>
            <a:ext cx="26384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5DE38-F69F-4071-9091-65CC4589F76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8"/>
            <a:ext cx="6217920" cy="2058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5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3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1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07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25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43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7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7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0"/>
            <a:ext cx="6217920" cy="190690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403"/>
            <a:ext cx="6217920" cy="2100261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7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359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39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18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898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078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258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437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5"/>
            <a:ext cx="3230880" cy="633634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5"/>
            <a:ext cx="3230880" cy="633634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9"/>
            <a:ext cx="3232151" cy="89566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972" indent="0">
              <a:buNone/>
              <a:defRPr sz="1800" b="1"/>
            </a:lvl2pPr>
            <a:lvl3pPr marL="835944" indent="0">
              <a:buNone/>
              <a:defRPr sz="1600" b="1"/>
            </a:lvl3pPr>
            <a:lvl4pPr marL="1253917" indent="0">
              <a:buNone/>
              <a:defRPr sz="1500" b="1"/>
            </a:lvl4pPr>
            <a:lvl5pPr marL="1671889" indent="0">
              <a:buNone/>
              <a:defRPr sz="1500" b="1"/>
            </a:lvl5pPr>
            <a:lvl6pPr marL="2089861" indent="0">
              <a:buNone/>
              <a:defRPr sz="1500" b="1"/>
            </a:lvl6pPr>
            <a:lvl7pPr marL="2507833" indent="0">
              <a:buNone/>
              <a:defRPr sz="1500" b="1"/>
            </a:lvl7pPr>
            <a:lvl8pPr marL="2925806" indent="0">
              <a:buNone/>
              <a:defRPr sz="1500" b="1"/>
            </a:lvl8pPr>
            <a:lvl9pPr marL="334377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6"/>
            <a:ext cx="3232151" cy="553180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4" y="2149159"/>
            <a:ext cx="3233419" cy="89566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972" indent="0">
              <a:buNone/>
              <a:defRPr sz="1800" b="1"/>
            </a:lvl2pPr>
            <a:lvl3pPr marL="835944" indent="0">
              <a:buNone/>
              <a:defRPr sz="1600" b="1"/>
            </a:lvl3pPr>
            <a:lvl4pPr marL="1253917" indent="0">
              <a:buNone/>
              <a:defRPr sz="1500" b="1"/>
            </a:lvl4pPr>
            <a:lvl5pPr marL="1671889" indent="0">
              <a:buNone/>
              <a:defRPr sz="1500" b="1"/>
            </a:lvl5pPr>
            <a:lvl6pPr marL="2089861" indent="0">
              <a:buNone/>
              <a:defRPr sz="1500" b="1"/>
            </a:lvl6pPr>
            <a:lvl7pPr marL="2507833" indent="0">
              <a:buNone/>
              <a:defRPr sz="1500" b="1"/>
            </a:lvl7pPr>
            <a:lvl8pPr marL="2925806" indent="0">
              <a:buNone/>
              <a:defRPr sz="1500" b="1"/>
            </a:lvl8pPr>
            <a:lvl9pPr marL="334377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4" y="3044826"/>
            <a:ext cx="3233419" cy="553180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5" y="382270"/>
            <a:ext cx="2406650" cy="162687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4" y="382274"/>
            <a:ext cx="4089400" cy="8194359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5" y="2009140"/>
            <a:ext cx="2406650" cy="6567490"/>
          </a:xfrm>
        </p:spPr>
        <p:txBody>
          <a:bodyPr/>
          <a:lstStyle>
            <a:lvl1pPr marL="0" indent="0">
              <a:buNone/>
              <a:defRPr sz="1300"/>
            </a:lvl1pPr>
            <a:lvl2pPr marL="417972" indent="0">
              <a:buNone/>
              <a:defRPr sz="1100"/>
            </a:lvl2pPr>
            <a:lvl3pPr marL="835944" indent="0">
              <a:buNone/>
              <a:defRPr sz="900"/>
            </a:lvl3pPr>
            <a:lvl4pPr marL="1253917" indent="0">
              <a:buNone/>
              <a:defRPr sz="800"/>
            </a:lvl4pPr>
            <a:lvl5pPr marL="1671889" indent="0">
              <a:buNone/>
              <a:defRPr sz="800"/>
            </a:lvl5pPr>
            <a:lvl6pPr marL="2089861" indent="0">
              <a:buNone/>
              <a:defRPr sz="800"/>
            </a:lvl6pPr>
            <a:lvl7pPr marL="2507833" indent="0">
              <a:buNone/>
              <a:defRPr sz="800"/>
            </a:lvl7pPr>
            <a:lvl8pPr marL="2925806" indent="0">
              <a:buNone/>
              <a:defRPr sz="800"/>
            </a:lvl8pPr>
            <a:lvl9pPr marL="33437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6720841"/>
            <a:ext cx="4389120" cy="79343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857886"/>
            <a:ext cx="4389120" cy="5760720"/>
          </a:xfrm>
        </p:spPr>
        <p:txBody>
          <a:bodyPr/>
          <a:lstStyle>
            <a:lvl1pPr marL="0" indent="0">
              <a:buNone/>
              <a:defRPr sz="2900"/>
            </a:lvl1pPr>
            <a:lvl2pPr marL="417972" indent="0">
              <a:buNone/>
              <a:defRPr sz="2600"/>
            </a:lvl2pPr>
            <a:lvl3pPr marL="835944" indent="0">
              <a:buNone/>
              <a:defRPr sz="2200"/>
            </a:lvl3pPr>
            <a:lvl4pPr marL="1253917" indent="0">
              <a:buNone/>
              <a:defRPr sz="1800"/>
            </a:lvl4pPr>
            <a:lvl5pPr marL="1671889" indent="0">
              <a:buNone/>
              <a:defRPr sz="1800"/>
            </a:lvl5pPr>
            <a:lvl6pPr marL="2089861" indent="0">
              <a:buNone/>
              <a:defRPr sz="1800"/>
            </a:lvl6pPr>
            <a:lvl7pPr marL="2507833" indent="0">
              <a:buNone/>
              <a:defRPr sz="1800"/>
            </a:lvl7pPr>
            <a:lvl8pPr marL="2925806" indent="0">
              <a:buNone/>
              <a:defRPr sz="1800"/>
            </a:lvl8pPr>
            <a:lvl9pPr marL="3343778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7514277"/>
            <a:ext cx="4389120" cy="1126806"/>
          </a:xfrm>
        </p:spPr>
        <p:txBody>
          <a:bodyPr/>
          <a:lstStyle>
            <a:lvl1pPr marL="0" indent="0">
              <a:buNone/>
              <a:defRPr sz="1300"/>
            </a:lvl1pPr>
            <a:lvl2pPr marL="417972" indent="0">
              <a:buNone/>
              <a:defRPr sz="1100"/>
            </a:lvl2pPr>
            <a:lvl3pPr marL="835944" indent="0">
              <a:buNone/>
              <a:defRPr sz="900"/>
            </a:lvl3pPr>
            <a:lvl4pPr marL="1253917" indent="0">
              <a:buNone/>
              <a:defRPr sz="800"/>
            </a:lvl4pPr>
            <a:lvl5pPr marL="1671889" indent="0">
              <a:buNone/>
              <a:defRPr sz="800"/>
            </a:lvl5pPr>
            <a:lvl6pPr marL="2089861" indent="0">
              <a:buNone/>
              <a:defRPr sz="800"/>
            </a:lvl6pPr>
            <a:lvl7pPr marL="2507833" indent="0">
              <a:buNone/>
              <a:defRPr sz="800"/>
            </a:lvl7pPr>
            <a:lvl8pPr marL="2925806" indent="0">
              <a:buNone/>
              <a:defRPr sz="800"/>
            </a:lvl8pPr>
            <a:lvl9pPr marL="33437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83594" tIns="41797" rIns="83594" bIns="417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5"/>
            <a:ext cx="6583680" cy="6336348"/>
          </a:xfrm>
          <a:prstGeom prst="rect">
            <a:avLst/>
          </a:prstGeom>
        </p:spPr>
        <p:txBody>
          <a:bodyPr vert="horz" lIns="83594" tIns="41797" rIns="83594" bIns="417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4"/>
            <a:ext cx="1706880" cy="511175"/>
          </a:xfrm>
          <a:prstGeom prst="rect">
            <a:avLst/>
          </a:prstGeom>
        </p:spPr>
        <p:txBody>
          <a:bodyPr vert="horz" lIns="83594" tIns="41797" rIns="83594" bIns="4179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38CDC-8542-423C-A75D-3BD98FB04298}" type="datetimeFigureOut">
              <a:rPr lang="en-US" smtClean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4"/>
            <a:ext cx="2316480" cy="511175"/>
          </a:xfrm>
          <a:prstGeom prst="rect">
            <a:avLst/>
          </a:prstGeom>
        </p:spPr>
        <p:txBody>
          <a:bodyPr vert="horz" lIns="83594" tIns="41797" rIns="83594" bIns="4179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4"/>
            <a:ext cx="1706880" cy="511175"/>
          </a:xfrm>
          <a:prstGeom prst="rect">
            <a:avLst/>
          </a:prstGeom>
        </p:spPr>
        <p:txBody>
          <a:bodyPr vert="horz" lIns="83594" tIns="41797" rIns="83594" bIns="4179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B2D3-2D67-40D8-9ABD-71D69F502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5944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479" indent="-313479" algn="l" defTabSz="83594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05" indent="-261233" algn="l" defTabSz="83594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31" indent="-208986" algn="l" defTabSz="8359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903" indent="-208986" algn="l" defTabSz="835944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0875" indent="-208986" algn="l" defTabSz="835944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8847" indent="-208986" algn="l" defTabSz="83594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6820" indent="-208986" algn="l" defTabSz="83594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4792" indent="-208986" algn="l" defTabSz="83594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2764" indent="-208986" algn="l" defTabSz="83594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72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944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17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889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9861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7833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25806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43778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hyperlink" Target="http://www.doh.dc.gov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hyperlink" Target="http://www.doh.dc.gov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895667"/>
          </a:xfrm>
        </p:spPr>
        <p:txBody>
          <a:bodyPr>
            <a:normAutofit/>
          </a:bodyPr>
          <a:lstStyle/>
          <a:p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6" name="Pentagon 5"/>
          <p:cNvSpPr/>
          <p:nvPr/>
        </p:nvSpPr>
        <p:spPr>
          <a:xfrm>
            <a:off x="174171" y="1600200"/>
            <a:ext cx="2403566" cy="8001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9657" y="1155702"/>
            <a:ext cx="4389120" cy="168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1752600"/>
            <a:ext cx="2072640" cy="3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Arial" pitchFamily="34" charset="0"/>
                <a:ea typeface="Times New Roman" pitchFamily="18" charset="0"/>
              </a:rPr>
              <a:t>A Child 2 years or older entering</a:t>
            </a:r>
            <a:endParaRPr lang="en-US" sz="10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u="sng" dirty="0" smtClean="0">
                <a:latin typeface="Arial" pitchFamily="34" charset="0"/>
                <a:ea typeface="Times New Roman" pitchFamily="18" charset="0"/>
              </a:rPr>
              <a:t>Preschool or Head Start</a:t>
            </a:r>
            <a:endParaRPr lang="en-US" sz="1000" dirty="0" smtClean="0"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699657" y="1269589"/>
            <a:ext cx="3230880" cy="13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Diphtheria/Tetanus/Pertussis (DTaP)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Polio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Varicella (chickenpox) – if no history of disease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Measles, Mumps &amp; Rubella (MMR)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B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A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or </a:t>
            </a: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Hib (Haemophilus Influenza Type B)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 3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PCV (Pneumococcal)</a:t>
            </a:r>
            <a:endParaRPr lang="en-US" sz="1050" dirty="0" smtClean="0">
              <a:latin typeface="Arial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4079" y="1422401"/>
            <a:ext cx="6925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entagon 11"/>
          <p:cNvSpPr/>
          <p:nvPr/>
        </p:nvSpPr>
        <p:spPr>
          <a:xfrm>
            <a:off x="174171" y="3200400"/>
            <a:ext cx="2403566" cy="800100"/>
          </a:xfrm>
          <a:prstGeom prst="homePlate">
            <a:avLst/>
          </a:prstGeom>
          <a:solidFill>
            <a:srgbClr val="FFD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endParaRPr lang="en-US" sz="900" dirty="0"/>
          </a:p>
        </p:txBody>
      </p:sp>
      <p:sp>
        <p:nvSpPr>
          <p:cNvPr id="13" name="Pentagon 12"/>
          <p:cNvSpPr/>
          <p:nvPr/>
        </p:nvSpPr>
        <p:spPr>
          <a:xfrm>
            <a:off x="174171" y="4889500"/>
            <a:ext cx="2464526" cy="800100"/>
          </a:xfrm>
          <a:prstGeom prst="homePlate">
            <a:avLst/>
          </a:prstGeom>
          <a:solidFill>
            <a:srgbClr val="B8F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5" name="Pentagon 14"/>
          <p:cNvSpPr/>
          <p:nvPr/>
        </p:nvSpPr>
        <p:spPr>
          <a:xfrm flipV="1">
            <a:off x="174171" y="6489702"/>
            <a:ext cx="2438400" cy="711200"/>
          </a:xfrm>
          <a:prstGeom prst="homePlate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699657" y="2844801"/>
            <a:ext cx="4389120" cy="1689100"/>
          </a:xfrm>
          <a:prstGeom prst="rect">
            <a:avLst/>
          </a:prstGeom>
          <a:solidFill>
            <a:srgbClr val="FFD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699657" y="4533900"/>
            <a:ext cx="4389120" cy="1511300"/>
          </a:xfrm>
          <a:prstGeom prst="rect">
            <a:avLst/>
          </a:prstGeom>
          <a:solidFill>
            <a:srgbClr val="B8F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99657" y="6045202"/>
            <a:ext cx="4389120" cy="1938020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61258" y="3410884"/>
            <a:ext cx="2090057" cy="3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Arial" pitchFamily="34" charset="0"/>
                <a:ea typeface="Times New Roman" pitchFamily="18" charset="0"/>
              </a:rPr>
              <a:t>A student 4 years old entering</a:t>
            </a:r>
            <a:endParaRPr lang="en-US" sz="10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u="sng" dirty="0" smtClean="0">
                <a:latin typeface="Arial" pitchFamily="34" charset="0"/>
                <a:ea typeface="Times New Roman" pitchFamily="18" charset="0"/>
              </a:rPr>
              <a:t>Pre-Kindergarten</a:t>
            </a:r>
            <a:r>
              <a:rPr lang="en-US" sz="1000" dirty="0" smtClean="0">
                <a:latin typeface="Arial" pitchFamily="34" charset="0"/>
                <a:ea typeface="Times New Roman" pitchFamily="18" charset="0"/>
              </a:rPr>
              <a:t> </a:t>
            </a:r>
            <a:endParaRPr lang="en-US" sz="1000" dirty="0" smtClean="0">
              <a:latin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699657" y="2940735"/>
            <a:ext cx="3657600" cy="13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5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Diphtheria/Tetanus/Pertussis (DTaP)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Polio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Varicella (chickenpox) – if no history of disease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Measles, Mumps &amp; Rubella (MMR)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B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A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or </a:t>
            </a: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Hib (Haemophilus Influenza Type B)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 3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PCV (Pneumococcal)</a:t>
            </a:r>
            <a:endParaRPr lang="en-US" sz="1050" dirty="0" smtClean="0">
              <a:latin typeface="Arial" pitchFamily="34" charset="0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174" y="3111500"/>
            <a:ext cx="692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74171" y="5011084"/>
            <a:ext cx="2438400" cy="3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Arial" pitchFamily="34" charset="0"/>
                <a:ea typeface="Times New Roman" pitchFamily="18" charset="0"/>
              </a:rPr>
              <a:t>A student  5 – 10 years old entering</a:t>
            </a:r>
            <a:endParaRPr lang="en-US" sz="10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u="sng" dirty="0" smtClean="0">
                <a:latin typeface="Arial" pitchFamily="34" charset="0"/>
                <a:ea typeface="Times New Roman" pitchFamily="18" charset="0"/>
              </a:rPr>
              <a:t>Kindergarten thru Fifth Grade</a:t>
            </a:r>
            <a:endParaRPr lang="en-US" sz="1000" dirty="0" smtClean="0">
              <a:latin typeface="Arial" pitchFamily="34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1258" y="6611283"/>
            <a:ext cx="2264229" cy="3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Arial" pitchFamily="34" charset="0"/>
                <a:ea typeface="Times New Roman" pitchFamily="18" charset="0"/>
              </a:rPr>
              <a:t>A student 11 years &amp; older entering</a:t>
            </a:r>
            <a:endParaRPr lang="en-US" sz="10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u="sng" dirty="0" smtClean="0">
                <a:latin typeface="Arial" pitchFamily="34" charset="0"/>
                <a:ea typeface="Times New Roman" pitchFamily="18" charset="0"/>
              </a:rPr>
              <a:t>Sixth thru Twelfth Grade</a:t>
            </a:r>
            <a:endParaRPr lang="en-US" sz="1000" dirty="0" smtClean="0">
              <a:latin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786743" y="4757207"/>
            <a:ext cx="3230880" cy="130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5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Diphtheria/Tetanus/Pertussis (DTaP)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Polio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Varicella (chickenpox) – if no history of disease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Measles, Mumps &amp; Rubella (MMR)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B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A (if born on or after 01/01/05)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699656" y="6142004"/>
            <a:ext cx="4005943" cy="17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5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Diphtheria/Tetanus/Pertussis (DTaP/Td)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Tdap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Polio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 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Varicella (chickenpox) – if no history of disease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 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Measles, Mumps &amp; Rubella (MMR)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B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Meningococcal</a:t>
            </a:r>
            <a:endParaRPr lang="en-US" sz="1050" dirty="0" smtClean="0">
              <a:latin typeface="Arial" pitchFamily="34" charset="0"/>
            </a:endParaRPr>
          </a:p>
          <a:p>
            <a:pPr marL="208986" indent="-2089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  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Human Papillomavirus Vaccine (HPV) – Students in grades 6 </a:t>
            </a:r>
          </a:p>
          <a:p>
            <a:pPr marL="208986" indent="-2089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  thru 12 or parent may sign approved vaccine refusal form</a:t>
            </a:r>
          </a:p>
          <a:p>
            <a:pPr marL="208986" indent="-2089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 available at  </a:t>
            </a:r>
            <a:r>
              <a:rPr lang="en-US" sz="1050" dirty="0" smtClean="0">
                <a:latin typeface="Arial" pitchFamily="34" charset="0"/>
                <a:ea typeface="Times New Roman" pitchFamily="18" charset="0"/>
                <a:hlinkClick r:id="rId5"/>
              </a:rPr>
              <a:t>www.doh.dc.gov</a:t>
            </a:r>
            <a:endParaRPr lang="en-US" sz="1050" dirty="0" smtClean="0">
              <a:latin typeface="Arial" pitchFamily="34" charset="0"/>
            </a:endParaRPr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83086" y="6134100"/>
            <a:ext cx="7802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257" y="4800602"/>
            <a:ext cx="609600" cy="9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174171" y="-1"/>
            <a:ext cx="7132320" cy="10692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83594" tIns="41797" rIns="83594" bIns="41797">
            <a:spAutoFit/>
          </a:bodyPr>
          <a:lstStyle/>
          <a:p>
            <a:pPr algn="ctr"/>
            <a:r>
              <a:rPr lang="en-US" b="1" dirty="0"/>
              <a:t>District of Columbia Immunization </a:t>
            </a:r>
            <a:r>
              <a:rPr lang="en-US" b="1" dirty="0" smtClean="0"/>
              <a:t>Requirements</a:t>
            </a:r>
            <a:r>
              <a:rPr lang="en-US" b="1" baseline="30000" dirty="0" smtClean="0"/>
              <a:t>1</a:t>
            </a:r>
            <a:endParaRPr lang="en-US" b="1" dirty="0"/>
          </a:p>
          <a:p>
            <a:pPr algn="ctr"/>
            <a:r>
              <a:rPr lang="en-US" b="1" dirty="0"/>
              <a:t>School Year </a:t>
            </a:r>
            <a:r>
              <a:rPr lang="en-US" b="1" dirty="0" smtClean="0"/>
              <a:t>2015 </a:t>
            </a:r>
            <a:r>
              <a:rPr lang="en-US" b="1" dirty="0"/>
              <a:t>– </a:t>
            </a:r>
            <a:r>
              <a:rPr lang="en-US" b="1" dirty="0" smtClean="0"/>
              <a:t>2016</a:t>
            </a:r>
            <a:endParaRPr lang="en-US" b="1" dirty="0"/>
          </a:p>
          <a:p>
            <a:pPr algn="ctr"/>
            <a:r>
              <a:rPr lang="en-US" dirty="0" smtClean="0"/>
              <a:t>All </a:t>
            </a:r>
            <a:r>
              <a:rPr lang="en-US" dirty="0"/>
              <a:t>students attending school in the District of Columbia must </a:t>
            </a:r>
            <a:r>
              <a:rPr lang="en-US" dirty="0" smtClean="0"/>
              <a:t>present</a:t>
            </a:r>
          </a:p>
          <a:p>
            <a:pPr algn="ctr"/>
            <a:r>
              <a:rPr lang="en-US" dirty="0" smtClean="0"/>
              <a:t> proof </a:t>
            </a:r>
            <a:r>
              <a:rPr lang="en-US" dirty="0"/>
              <a:t>of appropriately spaced immunizations by the first day of school.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52400" y="8208028"/>
            <a:ext cx="6901543" cy="1192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aseline="30000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At all ages and grades, the number of doses required varies by a child’s age and how long ago they were  vaccinated.  Please check with your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 child’s school nurse or health care provider for details.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All Varicella/chickenpox disease histories </a:t>
            </a:r>
            <a:r>
              <a:rPr lang="en-US" sz="800" u="sng" dirty="0" smtClean="0">
                <a:latin typeface="Arial" pitchFamily="34" charset="0"/>
                <a:ea typeface="Times New Roman" pitchFamily="18" charset="0"/>
              </a:rPr>
              <a:t>MUST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be verified/diagnosed by a health care provider (MD, NP, PA, RN) and documentation </a:t>
            </a:r>
            <a:r>
              <a:rPr lang="en-US" sz="800" u="sng" dirty="0" smtClean="0">
                <a:latin typeface="Arial" pitchFamily="34" charset="0"/>
                <a:ea typeface="Times New Roman" pitchFamily="18" charset="0"/>
              </a:rPr>
              <a:t>MUST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 include the month and year of disease.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aseline="30000" dirty="0" smtClean="0">
                <a:latin typeface="Arial" pitchFamily="34" charset="0"/>
                <a:ea typeface="Times New Roman" pitchFamily="18" charset="0"/>
              </a:rPr>
              <a:t>3 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The number of doses is determined by brand used.</a:t>
            </a:r>
            <a:endParaRPr lang="en-US" sz="8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</a:endParaRPr>
          </a:p>
        </p:txBody>
      </p:sp>
      <p:pic>
        <p:nvPicPr>
          <p:cNvPr id="28" name="Picture 27" descr="ONE CITY LOGO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81800" y="152400"/>
            <a:ext cx="319087" cy="366712"/>
          </a:xfrm>
          <a:prstGeom prst="rect">
            <a:avLst/>
          </a:prstGeom>
        </p:spPr>
      </p:pic>
      <p:pic>
        <p:nvPicPr>
          <p:cNvPr id="29" name="Picture 28" descr="Picture1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1000" y="152400"/>
            <a:ext cx="350520" cy="2667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248400" y="9220200"/>
            <a:ext cx="705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Rev 01-15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895667"/>
          </a:xfrm>
        </p:spPr>
        <p:txBody>
          <a:bodyPr>
            <a:normAutofit/>
          </a:bodyPr>
          <a:lstStyle/>
          <a:p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6" name="Pentagon 5"/>
          <p:cNvSpPr/>
          <p:nvPr/>
        </p:nvSpPr>
        <p:spPr>
          <a:xfrm>
            <a:off x="261257" y="1600200"/>
            <a:ext cx="2316480" cy="8001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99657" y="1155702"/>
            <a:ext cx="4480560" cy="16891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61257" y="1721784"/>
            <a:ext cx="2072640" cy="3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Times New Roman" pitchFamily="18" charset="0"/>
              </a:rPr>
              <a:t>A Child 2 years or older entering</a:t>
            </a:r>
            <a:endParaRPr lang="en-US" sz="10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u="sng" dirty="0" smtClean="0">
                <a:latin typeface="Arial" pitchFamily="34" charset="0"/>
                <a:ea typeface="Times New Roman" pitchFamily="18" charset="0"/>
              </a:rPr>
              <a:t>Preschool or Head Start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699657" y="1269588"/>
            <a:ext cx="3230880" cy="13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Diphtheria/Tetanus/Pertussis (DTaP)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Polio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Varicella (chickenpox) – if no history of disease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Measles, Mumps &amp; Rubella (MMR)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B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A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or </a:t>
            </a: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Hib (Haemophilus Influenza Type B)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 3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PCV (Pneumococcal)</a:t>
            </a:r>
            <a:endParaRPr lang="en-US" sz="1050" dirty="0" smtClean="0">
              <a:latin typeface="Arial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4079" y="1422401"/>
            <a:ext cx="692562" cy="1066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2" name="Pentagon 11"/>
          <p:cNvSpPr/>
          <p:nvPr/>
        </p:nvSpPr>
        <p:spPr>
          <a:xfrm>
            <a:off x="261257" y="3200400"/>
            <a:ext cx="2316480" cy="8001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endParaRPr lang="en-US" sz="900" dirty="0"/>
          </a:p>
        </p:txBody>
      </p:sp>
      <p:sp>
        <p:nvSpPr>
          <p:cNvPr id="13" name="Pentagon 12"/>
          <p:cNvSpPr/>
          <p:nvPr/>
        </p:nvSpPr>
        <p:spPr>
          <a:xfrm>
            <a:off x="174171" y="4889500"/>
            <a:ext cx="2464526" cy="8001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5" name="Pentagon 14"/>
          <p:cNvSpPr/>
          <p:nvPr/>
        </p:nvSpPr>
        <p:spPr>
          <a:xfrm flipV="1">
            <a:off x="174171" y="6489702"/>
            <a:ext cx="2438400" cy="7112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699657" y="2844801"/>
            <a:ext cx="4480560" cy="16459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699657" y="4533900"/>
            <a:ext cx="4480560" cy="15113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99657" y="6045202"/>
            <a:ext cx="4480560" cy="19380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/>
            <a:endParaRPr lang="en-US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48344" y="3321983"/>
            <a:ext cx="2090057" cy="3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Times New Roman" pitchFamily="18" charset="0"/>
              </a:rPr>
              <a:t>A student 4 years old entering</a:t>
            </a:r>
            <a:endParaRPr lang="en-US" sz="10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u="sng" dirty="0" smtClean="0">
                <a:latin typeface="Arial" pitchFamily="34" charset="0"/>
                <a:ea typeface="Times New Roman" pitchFamily="18" charset="0"/>
              </a:rPr>
              <a:t>Pre-Kindergarten</a:t>
            </a:r>
            <a:r>
              <a:rPr lang="en-US" sz="1100" dirty="0" smtClean="0">
                <a:latin typeface="Arial" pitchFamily="34" charset="0"/>
                <a:ea typeface="Times New Roman" pitchFamily="18" charset="0"/>
              </a:rPr>
              <a:t> 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699657" y="2940734"/>
            <a:ext cx="3657600" cy="13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5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Diphtheria/Tetanus/Pertussis (DTaP)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Polio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Varicella (chickenpox) – if no history of disease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Measles, Mumps &amp; Rubella (MMR)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B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A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or </a:t>
            </a: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Hib (Haemophilus Influenza Type B)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 3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PCV (Pneumococcal)</a:t>
            </a:r>
            <a:endParaRPr lang="en-US" sz="1050" dirty="0" smtClean="0">
              <a:latin typeface="Arial" pitchFamily="34" charset="0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174" y="3111500"/>
            <a:ext cx="692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74171" y="5011084"/>
            <a:ext cx="2438400" cy="3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Times New Roman" pitchFamily="18" charset="0"/>
              </a:rPr>
              <a:t>A student  5 – 10 years old entering</a:t>
            </a:r>
            <a:endParaRPr lang="en-US" sz="10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u="sng" dirty="0" smtClean="0">
                <a:latin typeface="Arial" pitchFamily="34" charset="0"/>
                <a:ea typeface="Times New Roman" pitchFamily="18" charset="0"/>
              </a:rPr>
              <a:t>Kindergarten thru Fifth Grade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1258" y="6611283"/>
            <a:ext cx="2264229" cy="3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Times New Roman" pitchFamily="18" charset="0"/>
              </a:rPr>
              <a:t>A student 11 years &amp; older entering</a:t>
            </a:r>
            <a:endParaRPr lang="en-US" sz="10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u="sng" dirty="0" smtClean="0">
                <a:latin typeface="Arial" pitchFamily="34" charset="0"/>
                <a:ea typeface="Times New Roman" pitchFamily="18" charset="0"/>
              </a:rPr>
              <a:t>Sixth thru Twelfth Grade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786743" y="4757206"/>
            <a:ext cx="3230880" cy="130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5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Diphtheria/Tetanus/Pertussis (DTaP)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Polio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Varicella (chickenpox) – if no history of disease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Measles, Mumps &amp; Rubella (MMR)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B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A (if born on or after 01/01/05)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699656" y="6142004"/>
            <a:ext cx="4005943" cy="17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5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Diphtheria/Tetanus/Pertussis (DTaP/Td)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Tdap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Polio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 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Varicella (chickenpox) – if no history of disease</a:t>
            </a:r>
            <a:r>
              <a:rPr lang="en-US" sz="105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2 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Measles, Mumps &amp; Rubella (MMR)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Hepatitis B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Meningococcal</a:t>
            </a:r>
            <a:endParaRPr lang="en-US" sz="105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Human Papillomavirus Vaccine (HPV) –Students in grades 6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  thru 12 or parent may sign approved vaccine refusal form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    available at  </a:t>
            </a:r>
            <a:r>
              <a:rPr lang="en-US" sz="1050" dirty="0" smtClean="0">
                <a:latin typeface="Arial" pitchFamily="34" charset="0"/>
                <a:ea typeface="Times New Roman" pitchFamily="18" charset="0"/>
                <a:hlinkClick r:id="rId5"/>
              </a:rPr>
              <a:t>www.doh.dc.gov</a:t>
            </a:r>
            <a:endParaRPr lang="en-US" sz="1050" dirty="0" smtClean="0">
              <a:latin typeface="Arial" pitchFamily="34" charset="0"/>
            </a:endParaRPr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83086" y="6134100"/>
            <a:ext cx="7802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257" y="4800602"/>
            <a:ext cx="609600" cy="9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174171" y="2"/>
            <a:ext cx="6949440" cy="10692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3594" tIns="41797" rIns="83594" bIns="41797">
            <a:spAutoFit/>
          </a:bodyPr>
          <a:lstStyle/>
          <a:p>
            <a:pPr algn="ctr"/>
            <a:r>
              <a:rPr lang="en-US" b="1" dirty="0"/>
              <a:t>District of Columbia Immunization </a:t>
            </a:r>
            <a:r>
              <a:rPr lang="en-US" b="1" dirty="0" smtClean="0"/>
              <a:t>Requirements</a:t>
            </a:r>
            <a:r>
              <a:rPr lang="en-US" b="1" baseline="30000" dirty="0" smtClean="0"/>
              <a:t>1</a:t>
            </a:r>
            <a:endParaRPr lang="en-US" b="1" dirty="0"/>
          </a:p>
          <a:p>
            <a:pPr algn="ctr"/>
            <a:r>
              <a:rPr lang="en-US" b="1" dirty="0"/>
              <a:t>School Year </a:t>
            </a:r>
            <a:r>
              <a:rPr lang="en-US" b="1" dirty="0" smtClean="0"/>
              <a:t>2015 </a:t>
            </a:r>
            <a:r>
              <a:rPr lang="en-US" b="1" dirty="0"/>
              <a:t>– </a:t>
            </a:r>
            <a:r>
              <a:rPr lang="en-US" b="1" dirty="0" smtClean="0"/>
              <a:t>2016</a:t>
            </a:r>
            <a:endParaRPr lang="en-US" b="1" dirty="0"/>
          </a:p>
          <a:p>
            <a:pPr algn="ctr"/>
            <a:r>
              <a:rPr lang="en-US" dirty="0" smtClean="0"/>
              <a:t>All </a:t>
            </a:r>
            <a:r>
              <a:rPr lang="en-US" dirty="0"/>
              <a:t>students attending school in the District of Columbia must </a:t>
            </a:r>
            <a:r>
              <a:rPr lang="en-US" dirty="0" smtClean="0"/>
              <a:t>present</a:t>
            </a:r>
          </a:p>
          <a:p>
            <a:pPr algn="ctr"/>
            <a:r>
              <a:rPr lang="en-US" dirty="0" smtClean="0"/>
              <a:t> proof </a:t>
            </a:r>
            <a:r>
              <a:rPr lang="en-US" dirty="0"/>
              <a:t>of appropriately spaced immunizations by the first day of school.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48343" y="8215330"/>
            <a:ext cx="6858000" cy="12334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3594" tIns="41797" rIns="83594" bIns="417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baseline="30000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7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At all ages and grades, the number of doses required varies by a child’s age and how long ago they were  vaccinated.  Please check with your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 child’s school nurse or health care provider for details.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All Varicella/chickenpox disease histories </a:t>
            </a:r>
            <a:r>
              <a:rPr lang="en-US" sz="800" u="sng" dirty="0" smtClean="0">
                <a:latin typeface="Arial" pitchFamily="34" charset="0"/>
                <a:ea typeface="Times New Roman" pitchFamily="18" charset="0"/>
              </a:rPr>
              <a:t>MUST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be verified/diagnosed by a health care provider (MD, NP, PA, RN) and documentation </a:t>
            </a:r>
            <a:r>
              <a:rPr lang="en-US" sz="800" u="sng" dirty="0" smtClean="0">
                <a:latin typeface="Arial" pitchFamily="34" charset="0"/>
                <a:ea typeface="Times New Roman" pitchFamily="18" charset="0"/>
              </a:rPr>
              <a:t>MUST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 include the month and year of disease.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aseline="30000" dirty="0" smtClean="0">
                <a:latin typeface="Arial" pitchFamily="34" charset="0"/>
                <a:ea typeface="Times New Roman" pitchFamily="18" charset="0"/>
              </a:rPr>
              <a:t>3 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The number of doses is determined by brand used.</a:t>
            </a:r>
            <a:endParaRPr lang="en-US" sz="8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</a:endParaRPr>
          </a:p>
        </p:txBody>
      </p:sp>
      <p:pic>
        <p:nvPicPr>
          <p:cNvPr id="28" name="Picture 27" descr="ONE CITY LOGO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05600" y="152400"/>
            <a:ext cx="319087" cy="366712"/>
          </a:xfrm>
          <a:prstGeom prst="rect">
            <a:avLst/>
          </a:prstGeom>
        </p:spPr>
      </p:pic>
      <p:pic>
        <p:nvPicPr>
          <p:cNvPr id="30" name="Picture 29" descr="Picture1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1000" y="152400"/>
            <a:ext cx="350520" cy="2667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477000" y="9144000"/>
            <a:ext cx="705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Rev 01-15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726</Words>
  <Application>Microsoft Office PowerPoint</Application>
  <PresentationFormat>Custom</PresentationFormat>
  <Paragraphs>108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jacquelyn</dc:creator>
  <cp:lastModifiedBy>ServUS</cp:lastModifiedBy>
  <cp:revision>179</cp:revision>
  <cp:lastPrinted>2015-04-22T17:59:25Z</cp:lastPrinted>
  <dcterms:created xsi:type="dcterms:W3CDTF">2011-12-07T01:36:24Z</dcterms:created>
  <dcterms:modified xsi:type="dcterms:W3CDTF">2015-06-09T15:52:08Z</dcterms:modified>
</cp:coreProperties>
</file>